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989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43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2E41-3406-417F-80B4-C9C399FAA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9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923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917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372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1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300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768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10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174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870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22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601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643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085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112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324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697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254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048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25/05/27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sldNum="0" hdr="0" ftr="0" dt="0"/>
  <p:txStyles>
    <p:titleStyle>
      <a:lvl1pPr algn="l" defTabSz="1097280" rtl="1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r" defTabSz="1097280" rtl="1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3A6EC8-6E18-210C-1DA3-427C12256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87497" cy="822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029" y="2423901"/>
            <a:ext cx="10698479" cy="1351540"/>
          </a:xfrm>
        </p:spPr>
        <p:txBody>
          <a:bodyPr>
            <a:noAutofit/>
          </a:bodyPr>
          <a:lstStyle/>
          <a:p>
            <a:pPr algn="ctr" rtl="1"/>
            <a:r>
              <a:rPr lang="fa-IR" sz="2760" b="1" dirty="0">
                <a:cs typeface="B Titr" panose="00000700000000000000" pitchFamily="2" charset="-78"/>
              </a:rPr>
              <a:t>دکتر مسعود شهابیان</a:t>
            </a:r>
            <a:endParaRPr lang="en-US" sz="2760" b="1" dirty="0">
              <a:cs typeface="B Titr" panose="00000700000000000000" pitchFamily="2" charset="-78"/>
            </a:endParaRPr>
          </a:p>
          <a:p>
            <a:pPr algn="ctr" rtl="1"/>
            <a:r>
              <a:rPr lang="fa-IR" sz="1260" b="1" dirty="0">
                <a:cs typeface="B Titr" panose="00000700000000000000" pitchFamily="2" charset="-78"/>
              </a:rPr>
              <a:t>متخصص طب اورژانس</a:t>
            </a:r>
          </a:p>
          <a:p>
            <a:pPr algn="ctr" rtl="1"/>
            <a:r>
              <a:rPr lang="fa-IR" sz="1260" b="1" dirty="0">
                <a:cs typeface="B Titr" panose="00000700000000000000" pitchFamily="2" charset="-78"/>
              </a:rPr>
              <a:t> دکترای مدیریت کسب و کار( هوش مصنوعی) </a:t>
            </a:r>
          </a:p>
          <a:p>
            <a:pPr algn="ctr" rtl="1"/>
            <a:r>
              <a:rPr lang="fa-IR" sz="1260" b="1" dirty="0">
                <a:cs typeface="B Titr" panose="00000700000000000000" pitchFamily="2" charset="-78"/>
              </a:rPr>
              <a:t>معاون پژوهشی بیمارستان بعثت نیروی هوایی</a:t>
            </a:r>
          </a:p>
          <a:p>
            <a:pPr algn="ctr" rtl="1"/>
            <a:r>
              <a:rPr lang="fa-IR" sz="1260" b="1" dirty="0">
                <a:cs typeface="B Titr" panose="00000700000000000000" pitchFamily="2" charset="-78"/>
              </a:rPr>
              <a:t> دانشگاه علوم پزشکی ارتش، تهران، ایران</a:t>
            </a:r>
          </a:p>
          <a:p>
            <a:pPr algn="ctr"/>
            <a:endParaRPr lang="fa-IR" sz="1440" b="1" dirty="0">
              <a:cs typeface="B Titr" panose="00000700000000000000" pitchFamily="2" charset="-78"/>
            </a:endParaRPr>
          </a:p>
          <a:p>
            <a:pPr algn="ctr" rtl="1"/>
            <a:r>
              <a:rPr lang="fa-IR" sz="1680" b="1" dirty="0">
                <a:cs typeface="B Titr" panose="00000700000000000000" pitchFamily="2" charset="-78"/>
              </a:rPr>
              <a:t>خرداد 1404</a:t>
            </a:r>
            <a:endParaRPr lang="en-US" sz="1440" b="1" dirty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A592-DB8B-4166-B6BC-C4462360EBAD}" type="slidenum">
              <a:rPr lang="en-US" smtClean="0"/>
              <a:t>1</a:t>
            </a:fld>
            <a:endParaRPr lang="en-US"/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xmlns="" id="{63987A00-9DC0-B32D-1247-1B8705E9414A}"/>
              </a:ext>
            </a:extLst>
          </p:cNvPr>
          <p:cNvSpPr/>
          <p:nvPr/>
        </p:nvSpPr>
        <p:spPr>
          <a:xfrm>
            <a:off x="7459413" y="1724445"/>
            <a:ext cx="7388103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6000" dirty="0" smtClean="0">
                <a:solidFill>
                  <a:schemeClr val="bg1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بهبود فرایندهای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6000" dirty="0" smtClean="0">
                <a:solidFill>
                  <a:schemeClr val="bg1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 ژورنالیسم علمی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6000" dirty="0" smtClean="0">
                <a:solidFill>
                  <a:schemeClr val="bg1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 به کمک هوش مصنوعی</a:t>
            </a:r>
            <a:endParaRPr lang="en-US" sz="6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72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66021" y="373135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dirty="0" err="1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نشر</a:t>
            </a:r>
            <a:r>
              <a:rPr lang="en-US" sz="4450" dirty="0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 </a:t>
            </a: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علمی</a:t>
            </a:r>
            <a:endParaRPr lang="en-US" sz="4450" dirty="0">
              <a:cs typeface="B Titr" panose="00000700000000000000" pitchFamily="2" charset="-7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3326308" y="5414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379" y="5456634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264259" y="54919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اساس اشتراک دانش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7" name="Text 3"/>
          <p:cNvSpPr/>
          <p:nvPr/>
        </p:nvSpPr>
        <p:spPr>
          <a:xfrm>
            <a:off x="9677995" y="5982414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پایه پیشرفت دانشگاهی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8" name="Shape 4"/>
          <p:cNvSpPr/>
          <p:nvPr/>
        </p:nvSpPr>
        <p:spPr>
          <a:xfrm>
            <a:off x="8884206" y="5414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276" y="545663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22156" y="54919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فرآیند سنتی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235893" y="5982414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وابستگی شدید به دخالت انسانی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2" name="Shape 7"/>
          <p:cNvSpPr/>
          <p:nvPr/>
        </p:nvSpPr>
        <p:spPr>
          <a:xfrm>
            <a:off x="4442103" y="5414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173" y="5456634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93790" y="5491996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فرصت‌های هوش مصنوعی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5" name="Text 9"/>
          <p:cNvSpPr/>
          <p:nvPr/>
        </p:nvSpPr>
        <p:spPr>
          <a:xfrm>
            <a:off x="793789" y="6030653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اتوماسیون، سرعت و بهبود کیفیت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05926" y="1047512"/>
            <a:ext cx="64306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تاریخچه مختصر نشر علمی</a:t>
            </a:r>
            <a:endParaRPr lang="en-US" sz="4450" dirty="0">
              <a:cs typeface="B Titr" panose="00000700000000000000" pitchFamily="2" charset="-7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3550979" y="2096453"/>
            <a:ext cx="30480" cy="5085636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</p:sp>
      <p:sp>
        <p:nvSpPr>
          <p:cNvPr id="5" name="Shape 2"/>
          <p:cNvSpPr/>
          <p:nvPr/>
        </p:nvSpPr>
        <p:spPr>
          <a:xfrm>
            <a:off x="12676346" y="233636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</p:sp>
      <p:sp>
        <p:nvSpPr>
          <p:cNvPr id="6" name="Shape 3"/>
          <p:cNvSpPr/>
          <p:nvPr/>
        </p:nvSpPr>
        <p:spPr>
          <a:xfrm>
            <a:off x="13326308" y="20964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3411379" y="213895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9612154" y="2174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8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۱۶۶۵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9" name="Text 6"/>
          <p:cNvSpPr/>
          <p:nvPr/>
        </p:nvSpPr>
        <p:spPr>
          <a:xfrm>
            <a:off x="6280190" y="266473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اولین ژورنال علمی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2676346" y="372117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</p:sp>
      <p:sp>
        <p:nvSpPr>
          <p:cNvPr id="11" name="Shape 8"/>
          <p:cNvSpPr/>
          <p:nvPr/>
        </p:nvSpPr>
        <p:spPr>
          <a:xfrm>
            <a:off x="13326308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3411379" y="35237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9612154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 err="1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قرن</a:t>
            </a:r>
            <a:r>
              <a:rPr lang="en-US" sz="28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 </a:t>
            </a:r>
            <a:r>
              <a:rPr lang="fa-IR" sz="2800" dirty="0" smtClean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19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280190" y="404955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گسترش ژورنال‌های تخصصی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2676346" y="510599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</p:sp>
      <p:sp>
        <p:nvSpPr>
          <p:cNvPr id="16" name="Shape 13"/>
          <p:cNvSpPr/>
          <p:nvPr/>
        </p:nvSpPr>
        <p:spPr>
          <a:xfrm>
            <a:off x="13326308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3411379" y="490859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9612154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8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۱۹۹۰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6280190" y="543437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ظهور سیستم‌های آنلاین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12676346" y="649081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</p:sp>
      <p:sp>
        <p:nvSpPr>
          <p:cNvPr id="21" name="Shape 18"/>
          <p:cNvSpPr/>
          <p:nvPr/>
        </p:nvSpPr>
        <p:spPr>
          <a:xfrm>
            <a:off x="13326308" y="625090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13411379" y="629340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650" dirty="0"/>
          </a:p>
        </p:txBody>
      </p:sp>
      <p:sp>
        <p:nvSpPr>
          <p:cNvPr id="23" name="Text 20"/>
          <p:cNvSpPr/>
          <p:nvPr/>
        </p:nvSpPr>
        <p:spPr>
          <a:xfrm>
            <a:off x="9612154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امروز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6280190" y="681918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فرآیند همچنان وقت‌گیر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77608" y="895588"/>
            <a:ext cx="7324963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10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هوش مصنوعی در داوری علمی</a:t>
            </a:r>
            <a:endParaRPr lang="en-US" sz="4050" dirty="0">
              <a:cs typeface="B Titr" panose="00000700000000000000" pitchFamily="2" charset="-7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14229" y="185725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087695" y="2072759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تشخیص کپی‌رایت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29732" y="252222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شناسایی سریع تشابهات متنی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214229" y="327838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087695" y="3493889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انتخاب داور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9" name="Text 6"/>
          <p:cNvSpPr/>
          <p:nvPr/>
        </p:nvSpPr>
        <p:spPr>
          <a:xfrm>
            <a:off x="6429732" y="394335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پیشنهاد داوران متخصص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14229" y="469951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1087695" y="4915019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تحلیل موضوعی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429732" y="536448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استخراج مفاهیم کلیدی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14229" y="612064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1087695" y="6336149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کاهش تعصب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429732" y="678561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بهبود عینیت در ارزیابی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5400"/>
              </a:lnSpc>
              <a:buNone/>
            </a:pPr>
            <a:r>
              <a:rPr lang="en-US" sz="3600" dirty="0" err="1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بهینه‌سازی</a:t>
            </a:r>
            <a:r>
              <a:rPr lang="en-US" sz="36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فزایندهای</a:t>
            </a:r>
            <a:r>
              <a:rPr lang="en-US" sz="3600" dirty="0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 </a:t>
            </a:r>
            <a:r>
              <a:rPr lang="en-US" sz="36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ژورنال با هوش مصنوعی</a:t>
            </a:r>
            <a:endParaRPr lang="en-US" sz="3600" dirty="0">
              <a:cs typeface="B Titr" panose="00000700000000000000" pitchFamily="2" charset="-78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50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174093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ارسال و فرمت‌دهی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6" name="Text 2"/>
          <p:cNvSpPr/>
          <p:nvPr/>
        </p:nvSpPr>
        <p:spPr>
          <a:xfrm>
            <a:off x="773073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اتوماسیون پردازش اولیه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50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74093" y="386619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ارتباطات هوشمند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9" name="Text 4"/>
          <p:cNvSpPr/>
          <p:nvPr/>
        </p:nvSpPr>
        <p:spPr>
          <a:xfrm>
            <a:off x="773073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ایمیل‌ها و چت‌بات‌های خودکار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650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174093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تحلیل بیبلیومتریک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73073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ارزیابی تأثیر و ارجاعات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650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174093" y="651676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انتشار سریع‌تر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73073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کاهش زمان فرآیند</a:t>
            </a:r>
            <a:endParaRPr lang="en-US" sz="2200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42208" y="1814274"/>
            <a:ext cx="76020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تولید محتوا با هوش مصنوعی</a:t>
            </a:r>
            <a:endParaRPr lang="en-US" sz="4450" dirty="0">
              <a:cs typeface="B Titr" panose="00000700000000000000" pitchFamily="2" charset="-78"/>
            </a:endParaRPr>
          </a:p>
        </p:txBody>
      </p:sp>
      <p:sp>
        <p:nvSpPr>
          <p:cNvPr id="3" name="Text 1"/>
          <p:cNvSpPr/>
          <p:nvPr/>
        </p:nvSpPr>
        <p:spPr>
          <a:xfrm>
            <a:off x="6795389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توانایی‌ها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4" name="Text 2"/>
          <p:cNvSpPr/>
          <p:nvPr/>
        </p:nvSpPr>
        <p:spPr>
          <a:xfrm>
            <a:off x="3385916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نگارش خلاصه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Text 3"/>
          <p:cNvSpPr/>
          <p:nvPr/>
        </p:nvSpPr>
        <p:spPr>
          <a:xfrm>
            <a:off x="3385916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پیشنهاد عنوان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6" name="Text 4"/>
          <p:cNvSpPr/>
          <p:nvPr/>
        </p:nvSpPr>
        <p:spPr>
          <a:xfrm>
            <a:off x="3385916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تولید متادیتا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008995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محدودیت‌ها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فقدان نوآوری واقعی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عدم جایگزینی محقق انسانی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99521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چالش‌های اخلاقی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4195194-A007-D53B-A466-5D1CDEBF1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7"/>
            <a:ext cx="5486401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8069" y="1045790"/>
            <a:ext cx="102385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چالش‌های پذیرش هوش مصنوعی در نشر</a:t>
            </a:r>
            <a:endParaRPr lang="en-US" sz="4450" dirty="0">
              <a:cs typeface="B Titr" panose="00000700000000000000" pitchFamily="2" charset="-78"/>
            </a:endParaRPr>
          </a:p>
        </p:txBody>
      </p:sp>
      <p:sp>
        <p:nvSpPr>
          <p:cNvPr id="3" name="Text 1"/>
          <p:cNvSpPr/>
          <p:nvPr/>
        </p:nvSpPr>
        <p:spPr>
          <a:xfrm>
            <a:off x="9937790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عدم شفافیت</a:t>
            </a:r>
            <a:endParaRPr lang="en-US" sz="2200" dirty="0">
              <a:cs typeface="B Titr" panose="00000700000000000000" pitchFamily="2" charset="-78"/>
            </a:endParaRPr>
          </a:p>
        </p:txBody>
      </p:sp>
      <p:sp>
        <p:nvSpPr>
          <p:cNvPr id="4" name="Text 2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سوء ظن نسبت به فرآیندهای مبهم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201" y="335399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16405" y="3042999"/>
            <a:ext cx="29760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الگوریتم‌های جعبه سیاه</a:t>
            </a:r>
            <a:endParaRPr lang="en-US" sz="2200" dirty="0">
              <a:cs typeface="B Titr" panose="00000700000000000000" pitchFamily="2" charset="-78"/>
            </a:endParaRPr>
          </a:p>
        </p:txBody>
      </p:sp>
      <p:sp>
        <p:nvSpPr>
          <p:cNvPr id="8" name="Text 4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عدم درک کامل از تصمیم‌گیری‌ها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633" y="335399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57256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مشکلات دسترسی</a:t>
            </a:r>
            <a:endParaRPr lang="en-US" sz="2200" dirty="0">
              <a:cs typeface="B Titr" panose="00000700000000000000" pitchFamily="2" charset="-78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نابرابری در استفاده از فناوری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633" y="5613559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937790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مقاومت نهادی</a:t>
            </a:r>
            <a:endParaRPr lang="en-US" sz="2200" dirty="0">
              <a:cs typeface="B Titr" panose="00000700000000000000" pitchFamily="2" charset="-78"/>
            </a:endParaRPr>
          </a:p>
        </p:txBody>
      </p:sp>
      <p:sp>
        <p:nvSpPr>
          <p:cNvPr id="16" name="Text 8"/>
          <p:cNvSpPr/>
          <p:nvPr/>
        </p:nvSpPr>
        <p:spPr>
          <a:xfrm>
            <a:off x="9937790" y="598598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تمایل به حفظ روش‌های سنتی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201" y="5613559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14580" y="1034534"/>
            <a:ext cx="86220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آینده نشر علمی با هوش مصنوعی</a:t>
            </a:r>
            <a:endParaRPr lang="en-US" sz="4450" dirty="0">
              <a:cs typeface="B Titr" panose="00000700000000000000" pitchFamily="2" charset="-78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997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540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77928" y="2905720"/>
            <a:ext cx="29952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همکاری انسان و ماشین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6" name="Text 2"/>
          <p:cNvSpPr/>
          <p:nvPr/>
        </p:nvSpPr>
        <p:spPr>
          <a:xfrm>
            <a:off x="6277928" y="3396139"/>
            <a:ext cx="299525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تکمیل، نه جایگزینی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7" name="Shape 3"/>
          <p:cNvSpPr/>
          <p:nvPr/>
        </p:nvSpPr>
        <p:spPr>
          <a:xfrm>
            <a:off x="850463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C3D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910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540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84677" y="4269343"/>
            <a:ext cx="22124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افزایش بهره‌وری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984677" y="4759762"/>
            <a:ext cx="22124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سرعت و دسترسی بیشتر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2" name="Shape 6"/>
          <p:cNvSpPr/>
          <p:nvPr/>
        </p:nvSpPr>
        <p:spPr>
          <a:xfrm>
            <a:off x="850463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C3DF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942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6659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5166717" y="5632966"/>
            <a:ext cx="19544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B Titr" panose="00000700000000000000" pitchFamily="2" charset="-78"/>
              </a:rPr>
              <a:t>نشر بازتر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6" name="Text 8"/>
          <p:cNvSpPr/>
          <p:nvPr/>
        </p:nvSpPr>
        <p:spPr>
          <a:xfrm>
            <a:off x="5166717" y="6123384"/>
            <a:ext cx="195441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B Nazanin" panose="00000400000000000000" pitchFamily="2" charset="-78"/>
              </a:rPr>
              <a:t>دموکراتیزه کردن دانش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240</Words>
  <Application>Microsoft Office PowerPoint</Application>
  <PresentationFormat>Custom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Alexandria</vt:lpstr>
      <vt:lpstr>Arial</vt:lpstr>
      <vt:lpstr>B Nazanin</vt:lpstr>
      <vt:lpstr>B Titr</vt:lpstr>
      <vt:lpstr>Calibri</vt:lpstr>
      <vt:lpstr>Calibri Light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Elmpajooh</dc:creator>
  <cp:lastModifiedBy>Microsoft account</cp:lastModifiedBy>
  <cp:revision>2</cp:revision>
  <dcterms:modified xsi:type="dcterms:W3CDTF">2025-05-26T21:52:58Z</dcterms:modified>
</cp:coreProperties>
</file>